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261" r:id="rId3"/>
    <p:sldId id="259" r:id="rId4"/>
    <p:sldId id="263" r:id="rId5"/>
    <p:sldId id="257" r:id="rId6"/>
    <p:sldId id="266" r:id="rId7"/>
    <p:sldId id="264" r:id="rId8"/>
    <p:sldId id="265" r:id="rId9"/>
    <p:sldId id="267" r:id="rId10"/>
    <p:sldId id="258"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4580" autoAdjust="0"/>
    <p:restoredTop sz="96323" autoAdjust="0"/>
  </p:normalViewPr>
  <p:slideViewPr>
    <p:cSldViewPr snapToGrid="0" snapToObjects="1">
      <p:cViewPr varScale="1">
        <p:scale>
          <a:sx n="103" d="100"/>
          <a:sy n="103" d="100"/>
        </p:scale>
        <p:origin x="114" y="32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png>
</file>

<file path=ppt/media/image2.pn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995D9E-9791-44DB-9932-CDBEB3B18C20}" type="datetimeFigureOut">
              <a:rPr lang="en-US" smtClean="0"/>
              <a:t>7/20/2025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02265D-F006-46A3-88DF-DAB3EC3148FA}" type="slidenum">
              <a:rPr lang="en-US" smtClean="0"/>
              <a:t>‹#›</a:t>
            </a:fld>
            <a:endParaRPr lang="en-US"/>
          </a:p>
        </p:txBody>
      </p:sp>
    </p:spTree>
    <p:extLst>
      <p:ext uri="{BB962C8B-B14F-4D97-AF65-F5344CB8AC3E}">
        <p14:creationId xmlns:p14="http://schemas.microsoft.com/office/powerpoint/2010/main" val="11351473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lineChart</a:t>
            </a:r>
            <a:endParaRPr dirty="0"/>
          </a:p>
          <a:p>
            <a:r>
              <a:rPr b="0" dirty="0"/>
              <a:t>No alt text provided</a:t>
            </a:r>
            <a:endParaRPr dirty="0"/>
          </a:p>
          <a:p>
            <a:endParaRPr dirty="0"/>
          </a:p>
          <a:p>
            <a:r>
              <a:rPr b="1" dirty="0"/>
              <a:t>map</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columnChart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lineChart</a:t>
            </a:r>
            <a:endParaRPr dirty="0"/>
          </a:p>
          <a:p>
            <a:r>
              <a:rPr b="0" dirty="0"/>
              <a:t>No alt text provided</a:t>
            </a:r>
            <a:endParaRPr dirty="0"/>
          </a:p>
          <a:p>
            <a:endParaRPr dirty="0"/>
          </a:p>
          <a:p>
            <a:r>
              <a:rPr b="1" dirty="0"/>
              <a:t>map</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columnChart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1879891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lineChart</a:t>
            </a:r>
            <a:endParaRPr dirty="0"/>
          </a:p>
          <a:p>
            <a:r>
              <a:rPr b="0" dirty="0"/>
              <a:t>No alt text provided</a:t>
            </a:r>
            <a:endParaRPr dirty="0"/>
          </a:p>
          <a:p>
            <a:endParaRPr dirty="0"/>
          </a:p>
          <a:p>
            <a:r>
              <a:rPr b="1" dirty="0"/>
              <a:t>map</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columnChart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1568154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lineChart</a:t>
            </a:r>
            <a:endParaRPr dirty="0"/>
          </a:p>
          <a:p>
            <a:r>
              <a:rPr b="0" dirty="0"/>
              <a:t>No alt text provided</a:t>
            </a:r>
            <a:endParaRPr dirty="0"/>
          </a:p>
          <a:p>
            <a:endParaRPr dirty="0"/>
          </a:p>
          <a:p>
            <a:r>
              <a:rPr b="1" dirty="0"/>
              <a:t>map</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columnChart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2647894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lineChart</a:t>
            </a:r>
            <a:endParaRPr dirty="0"/>
          </a:p>
          <a:p>
            <a:r>
              <a:rPr b="0" dirty="0"/>
              <a:t>No alt text provided</a:t>
            </a:r>
            <a:endParaRPr dirty="0"/>
          </a:p>
          <a:p>
            <a:endParaRPr dirty="0"/>
          </a:p>
          <a:p>
            <a:r>
              <a:rPr b="1" dirty="0"/>
              <a:t>map</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columnChart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15709302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29713083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7/20/2025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7/20/2025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7/20/2025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7/20/2025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7/20/2025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7/20/2025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7/20/2025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7/20/2025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7/20/2025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7/20/2025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7/20/2025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7/20/2025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app.powerbi.com/groups/me/reports/cc9e35ee-9471-49e3-a231-16fc219e5a1a?pbi_source=PowerPoint" TargetMode="External"/><Relationship Id="rId1" Type="http://schemas.openxmlformats.org/officeDocument/2006/relationships/slideLayout" Target="../slideLayouts/slideLayout7.xml"/><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7.png"/><Relationship Id="rId4" Type="http://schemas.openxmlformats.org/officeDocument/2006/relationships/hyperlink" Target="https://app.powerbi.com/groups/me/reports/cc9e35ee-9471-49e3-a231-16fc219e5a1a/?pbi_source=PowerPoint"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hyperlink" Target="https://app.powerbi.com/groups/me/reports/cc9e35ee-9471-49e3-a231-16fc219e5a1a/?pbi_source=PowerPoint"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hyperlink" Target="https://app.powerbi.com/groups/me/reports/cc9e35ee-9471-49e3-a231-16fc219e5a1a/?pbi_source=PowerPoint"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hyperlink" Target="https://app.powerbi.com/groups/me/reports/cc9e35ee-9471-49e3-a231-16fc219e5a1a/?pbi_source=PowerPoint"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hyperlink" Target="https://app.powerbi.com/groups/me/reports/cc9e35ee-9471-49e3-a231-16fc219e5a1a/?pbi_source=PowerPoint"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hyperlink" Target="https://app.powerbi.com/groups/me/reports/cc9e35ee-9471-49e3-a231-16fc219e5a1a/?pbi_source=PowerPoin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2"/>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09-07-2025 18:20:45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09-07-2025 18:19:38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pic>
        <p:nvPicPr>
          <p:cNvPr id="3" name="Picture 2">
            <a:extLst>
              <a:ext uri="{FF2B5EF4-FFF2-40B4-BE49-F238E27FC236}">
                <a16:creationId xmlns:a16="http://schemas.microsoft.com/office/drawing/2014/main" id="{1F712ECF-C75F-49E0-8344-45122FB6FD9A}"/>
              </a:ext>
            </a:extLst>
          </p:cNvPr>
          <p:cNvPicPr>
            <a:picLocks noChangeAspect="1"/>
          </p:cNvPicPr>
          <p:nvPr/>
        </p:nvPicPr>
        <p:blipFill>
          <a:blip r:embed="rId5"/>
          <a:stretch>
            <a:fillRect/>
          </a:stretch>
        </p:blipFill>
        <p:spPr>
          <a:xfrm>
            <a:off x="0" y="-37322"/>
            <a:ext cx="12001500" cy="6858000"/>
          </a:xfrm>
          <a:prstGeom prst="rect">
            <a:avLst/>
          </a:prstGeom>
        </p:spPr>
      </p:pic>
      <p:sp>
        <p:nvSpPr>
          <p:cNvPr id="12" name="Title 1"/>
          <p:cNvSpPr txBox="1">
            <a:spLocks noGrp="1"/>
          </p:cNvSpPr>
          <p:nvPr>
            <p:ph type="title" idx="4294967295"/>
          </p:nvPr>
        </p:nvSpPr>
        <p:spPr>
          <a:xfrm>
            <a:off x="558657" y="206496"/>
            <a:ext cx="7624289" cy="1277563"/>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Rockwell Condensed" panose="02060603050405020104" pitchFamily="18" charset="0"/>
              </a:rPr>
              <a:t>Online Retail Store Data Analysis</a:t>
            </a:r>
          </a:p>
        </p:txBody>
      </p:sp>
    </p:spTree>
    <p:extLst>
      <p:ext uri="{BB962C8B-B14F-4D97-AF65-F5344CB8AC3E}">
        <p14:creationId xmlns:p14="http://schemas.microsoft.com/office/powerpoint/2010/main" val="7630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Page 2</a:t>
            </a:r>
          </a:p>
        </p:txBody>
      </p:sp>
      <p:pic>
        <p:nvPicPr>
          <p:cNvPr id="5" name="Picture 4">
            <a:extLst>
              <a:ext uri="{FF2B5EF4-FFF2-40B4-BE49-F238E27FC236}">
                <a16:creationId xmlns:a16="http://schemas.microsoft.com/office/drawing/2014/main" id="{18418481-F110-481F-BCF2-7BC4301ADC74}"/>
              </a:ext>
            </a:extLst>
          </p:cNvPr>
          <p:cNvPicPr>
            <a:picLocks noChangeAspect="1"/>
          </p:cNvPicPr>
          <p:nvPr/>
        </p:nvPicPr>
        <p:blipFill>
          <a:blip r:embed="rId3"/>
          <a:stretch>
            <a:fillRect/>
          </a:stretch>
        </p:blipFill>
        <p:spPr>
          <a:xfrm>
            <a:off x="-72700" y="0"/>
            <a:ext cx="12264700" cy="6941976"/>
          </a:xfrm>
          <a:prstGeom prst="rect">
            <a:avLst/>
          </a:prstGeom>
        </p:spPr>
      </p:pic>
      <p:pic>
        <p:nvPicPr>
          <p:cNvPr id="3" name="Picture" title="This slide contains the following visuals: textbox ,textbox ,textbox ,textbox ,textbox. Please refer to the notes on this slide for details">
            <a:hlinkClick r:id="rId4"/>
          </p:cNvPr>
          <p:cNvPicPr>
            <a:picLocks noChangeAspect="1"/>
          </p:cNvPicPr>
          <p:nvPr/>
        </p:nvPicPr>
        <p:blipFill>
          <a:blip r:embed="rId5"/>
          <a:stretch>
            <a:fillRect/>
          </a:stretch>
        </p:blipFill>
        <p:spPr>
          <a:xfrm>
            <a:off x="335902" y="298580"/>
            <a:ext cx="11392677" cy="6447453"/>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Page 2</a:t>
            </a:r>
          </a:p>
        </p:txBody>
      </p:sp>
      <p:pic>
        <p:nvPicPr>
          <p:cNvPr id="5" name="Picture 4">
            <a:extLst>
              <a:ext uri="{FF2B5EF4-FFF2-40B4-BE49-F238E27FC236}">
                <a16:creationId xmlns:a16="http://schemas.microsoft.com/office/drawing/2014/main" id="{18418481-F110-481F-BCF2-7BC4301ADC74}"/>
              </a:ext>
            </a:extLst>
          </p:cNvPr>
          <p:cNvPicPr>
            <a:picLocks noChangeAspect="1"/>
          </p:cNvPicPr>
          <p:nvPr/>
        </p:nvPicPr>
        <p:blipFill>
          <a:blip r:embed="rId3"/>
          <a:stretch>
            <a:fillRect/>
          </a:stretch>
        </p:blipFill>
        <p:spPr>
          <a:xfrm>
            <a:off x="-138014" y="-37323"/>
            <a:ext cx="12264700" cy="6941976"/>
          </a:xfrm>
          <a:prstGeom prst="rect">
            <a:avLst/>
          </a:prstGeom>
        </p:spPr>
      </p:pic>
      <p:sp>
        <p:nvSpPr>
          <p:cNvPr id="2" name="Rectangle 1">
            <a:extLst>
              <a:ext uri="{FF2B5EF4-FFF2-40B4-BE49-F238E27FC236}">
                <a16:creationId xmlns:a16="http://schemas.microsoft.com/office/drawing/2014/main" id="{6382B57F-A063-4B3F-8CB1-346E44EBEFD0}"/>
              </a:ext>
            </a:extLst>
          </p:cNvPr>
          <p:cNvSpPr/>
          <p:nvPr/>
        </p:nvSpPr>
        <p:spPr>
          <a:xfrm>
            <a:off x="501733" y="942592"/>
            <a:ext cx="4882029" cy="923330"/>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bg1"/>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3085937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C344A69-F2CE-4B85-91F8-B80F3482CBBE}"/>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50"/>
                    </a14:imgEffect>
                  </a14:imgLayer>
                </a14:imgProps>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A3AD19B8-FD68-4B02-A318-0460E8C8123A}"/>
              </a:ext>
            </a:extLst>
          </p:cNvPr>
          <p:cNvSpPr>
            <a:spLocks noGrp="1"/>
          </p:cNvSpPr>
          <p:nvPr>
            <p:ph type="title"/>
          </p:nvPr>
        </p:nvSpPr>
        <p:spPr/>
        <p:txBody>
          <a:bodyPr>
            <a:normAutofit/>
          </a:bodyPr>
          <a:lstStyle/>
          <a:p>
            <a:r>
              <a:rPr lang="en-US" sz="5400" b="1" dirty="0">
                <a:solidFill>
                  <a:schemeClr val="bg1"/>
                </a:solidFill>
              </a:rPr>
              <a:t> </a:t>
            </a:r>
            <a:r>
              <a:rPr lang="en-US" sz="5400" b="1" dirty="0">
                <a:solidFill>
                  <a:schemeClr val="bg1"/>
                </a:solidFill>
                <a:latin typeface="Arial" panose="020B0604020202020204" pitchFamily="34" charset="0"/>
                <a:cs typeface="Arial" panose="020B0604020202020204" pitchFamily="34" charset="0"/>
              </a:rPr>
              <a:t>BACKGROUND INFORMATION</a:t>
            </a:r>
          </a:p>
        </p:txBody>
      </p:sp>
      <p:sp>
        <p:nvSpPr>
          <p:cNvPr id="5" name="Content Placeholder 4">
            <a:extLst>
              <a:ext uri="{FF2B5EF4-FFF2-40B4-BE49-F238E27FC236}">
                <a16:creationId xmlns:a16="http://schemas.microsoft.com/office/drawing/2014/main" id="{FEBB3B37-3309-40C2-ADAD-8C9B3197A238}"/>
              </a:ext>
            </a:extLst>
          </p:cNvPr>
          <p:cNvSpPr>
            <a:spLocks noGrp="1"/>
          </p:cNvSpPr>
          <p:nvPr>
            <p:ph idx="1"/>
          </p:nvPr>
        </p:nvSpPr>
        <p:spPr>
          <a:xfrm>
            <a:off x="838200" y="1847461"/>
            <a:ext cx="10515600" cy="4329502"/>
          </a:xfrm>
        </p:spPr>
        <p:txBody>
          <a:bodyPr>
            <a:normAutofit/>
          </a:bodyPr>
          <a:lstStyle/>
          <a:p>
            <a:pPr algn="l"/>
            <a:r>
              <a:rPr lang="en-US" sz="2000" b="0" i="0" dirty="0">
                <a:solidFill>
                  <a:schemeClr val="bg1"/>
                </a:solidFill>
                <a:effectLst/>
                <a:latin typeface="DM Sans"/>
              </a:rPr>
              <a:t>An online retail store has hired you as a consultant to review their data and provide insights that would be valuable to the CEO and CMO of the business. The business has been performing well and the management wants to analyze what the major contributing factors are to the revenue so they can strategically plan for next year.</a:t>
            </a:r>
          </a:p>
          <a:p>
            <a:pPr algn="l"/>
            <a:endParaRPr lang="en-US" sz="2000" b="0" i="0" dirty="0">
              <a:solidFill>
                <a:schemeClr val="bg1"/>
              </a:solidFill>
              <a:effectLst/>
              <a:latin typeface="DM Sans"/>
            </a:endParaRPr>
          </a:p>
          <a:p>
            <a:pPr algn="l"/>
            <a:r>
              <a:rPr lang="en-US" sz="2000" b="0" i="0" dirty="0">
                <a:solidFill>
                  <a:schemeClr val="bg1"/>
                </a:solidFill>
                <a:effectLst/>
                <a:latin typeface="DM Sans"/>
              </a:rPr>
              <a:t>The leadership is interested in viewing the metrics from both an operations and marketing perspective. Management also intends to expand the business and is interested in seeking guidance into areas that are performing well so they can keep a clear focus on what’s working. They would also like to view different metrics based on the demographic information that is available in the data</a:t>
            </a:r>
          </a:p>
          <a:p>
            <a:endParaRPr lang="en-US" dirty="0"/>
          </a:p>
        </p:txBody>
      </p:sp>
    </p:spTree>
    <p:extLst>
      <p:ext uri="{BB962C8B-B14F-4D97-AF65-F5344CB8AC3E}">
        <p14:creationId xmlns:p14="http://schemas.microsoft.com/office/powerpoint/2010/main" val="8646912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C344A69-F2CE-4B85-91F8-B80F3482CBBE}"/>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50"/>
                    </a14:imgEffect>
                  </a14:imgLayer>
                </a14:imgProps>
              </a:ext>
            </a:extLst>
          </a:blip>
          <a:stretch>
            <a:fillRect/>
          </a:stretch>
        </p:blipFill>
        <p:spPr>
          <a:xfrm>
            <a:off x="0" y="0"/>
            <a:ext cx="12192000" cy="6858000"/>
          </a:xfrm>
          <a:prstGeom prst="rect">
            <a:avLst/>
          </a:prstGeom>
          <a:effectLst>
            <a:glow>
              <a:schemeClr val="accent2"/>
            </a:glow>
          </a:effectLst>
        </p:spPr>
      </p:pic>
      <p:sp>
        <p:nvSpPr>
          <p:cNvPr id="4" name="Title 3">
            <a:extLst>
              <a:ext uri="{FF2B5EF4-FFF2-40B4-BE49-F238E27FC236}">
                <a16:creationId xmlns:a16="http://schemas.microsoft.com/office/drawing/2014/main" id="{A3AD19B8-FD68-4B02-A318-0460E8C8123A}"/>
              </a:ext>
            </a:extLst>
          </p:cNvPr>
          <p:cNvSpPr>
            <a:spLocks noGrp="1"/>
          </p:cNvSpPr>
          <p:nvPr>
            <p:ph type="title"/>
          </p:nvPr>
        </p:nvSpPr>
        <p:spPr/>
        <p:txBody>
          <a:bodyPr>
            <a:normAutofit/>
          </a:bodyPr>
          <a:lstStyle/>
          <a:p>
            <a:r>
              <a:rPr lang="en-US" sz="5400" b="1" dirty="0">
                <a:solidFill>
                  <a:schemeClr val="bg1"/>
                </a:solidFill>
              </a:rPr>
              <a:t> </a:t>
            </a:r>
            <a:r>
              <a:rPr lang="en-US" sz="5400" b="1" dirty="0">
                <a:solidFill>
                  <a:schemeClr val="bg1"/>
                </a:solidFill>
                <a:latin typeface="Arial" panose="020B0604020202020204" pitchFamily="34" charset="0"/>
                <a:cs typeface="Arial" panose="020B0604020202020204" pitchFamily="34" charset="0"/>
              </a:rPr>
              <a:t>TASKS </a:t>
            </a:r>
          </a:p>
        </p:txBody>
      </p:sp>
      <p:sp>
        <p:nvSpPr>
          <p:cNvPr id="5" name="Content Placeholder 4">
            <a:extLst>
              <a:ext uri="{FF2B5EF4-FFF2-40B4-BE49-F238E27FC236}">
                <a16:creationId xmlns:a16="http://schemas.microsoft.com/office/drawing/2014/main" id="{FEBB3B37-3309-40C2-ADAD-8C9B3197A238}"/>
              </a:ext>
            </a:extLst>
          </p:cNvPr>
          <p:cNvSpPr>
            <a:spLocks noGrp="1"/>
          </p:cNvSpPr>
          <p:nvPr>
            <p:ph idx="1"/>
          </p:nvPr>
        </p:nvSpPr>
        <p:spPr/>
        <p:txBody>
          <a:bodyPr>
            <a:normAutofit fontScale="55000" lnSpcReduction="20000"/>
          </a:bodyPr>
          <a:lstStyle/>
          <a:p>
            <a:pPr algn="l"/>
            <a:r>
              <a:rPr lang="en-US" b="1" i="0" u="sng" dirty="0">
                <a:solidFill>
                  <a:schemeClr val="bg1"/>
                </a:solidFill>
                <a:effectLst/>
                <a:latin typeface="DM Sans"/>
              </a:rPr>
              <a:t>Question 1</a:t>
            </a:r>
            <a:br>
              <a:rPr lang="en-US" b="0" i="0" dirty="0">
                <a:solidFill>
                  <a:schemeClr val="bg1"/>
                </a:solidFill>
                <a:effectLst/>
                <a:latin typeface="DM Sans"/>
              </a:rPr>
            </a:br>
            <a:r>
              <a:rPr lang="en-US" b="0" i="0" dirty="0">
                <a:solidFill>
                  <a:schemeClr val="bg1"/>
                </a:solidFill>
                <a:effectLst/>
                <a:latin typeface="DM Sans"/>
              </a:rPr>
              <a:t>The CEO of the retail store is interested to view the time series of the revenue data for the year 2011 only. He would like to view granular data by looking into revenue for each month. The CEO is interested in viewing the seasonal trends and wants to dig deeper into why these trends occur. This analysis will be helpful for the CEO to forecast for the next year.</a:t>
            </a:r>
          </a:p>
          <a:p>
            <a:pPr algn="l"/>
            <a:r>
              <a:rPr lang="en-US" b="1" i="0" u="sng" dirty="0">
                <a:solidFill>
                  <a:schemeClr val="bg1"/>
                </a:solidFill>
                <a:effectLst/>
                <a:latin typeface="DM Sans"/>
              </a:rPr>
              <a:t>Question 2</a:t>
            </a:r>
            <a:br>
              <a:rPr lang="en-US" b="0" i="0" dirty="0">
                <a:solidFill>
                  <a:schemeClr val="bg1"/>
                </a:solidFill>
                <a:effectLst/>
                <a:latin typeface="DM Sans"/>
              </a:rPr>
            </a:br>
            <a:r>
              <a:rPr lang="en-US" b="0" i="0" dirty="0">
                <a:solidFill>
                  <a:schemeClr val="bg1"/>
                </a:solidFill>
                <a:effectLst/>
                <a:latin typeface="DM Sans"/>
              </a:rPr>
              <a:t>The CMO is interested in viewing the top 10 countries which are generating the highest revenue. Additionally, the CMO is also interested in viewing the quantity sold along with the revenue generated. The CMO does not want to have the United Kingdom in this visual.</a:t>
            </a:r>
          </a:p>
          <a:p>
            <a:pPr algn="l"/>
            <a:r>
              <a:rPr lang="en-US" b="1" i="0" u="sng" dirty="0">
                <a:solidFill>
                  <a:schemeClr val="bg1"/>
                </a:solidFill>
                <a:effectLst/>
                <a:latin typeface="DM Sans"/>
              </a:rPr>
              <a:t>Question 3</a:t>
            </a:r>
            <a:br>
              <a:rPr lang="en-US" b="0" i="0" dirty="0">
                <a:solidFill>
                  <a:schemeClr val="bg1"/>
                </a:solidFill>
                <a:effectLst/>
                <a:latin typeface="DM Sans"/>
              </a:rPr>
            </a:br>
            <a:r>
              <a:rPr lang="en-US" b="0" i="0" dirty="0">
                <a:solidFill>
                  <a:schemeClr val="bg1"/>
                </a:solidFill>
                <a:effectLst/>
                <a:latin typeface="DM Sans"/>
              </a:rPr>
              <a:t>The CMO of the online retail store wants to view the information on the top 10 customers by revenue. He is interested in a visual that shows the greatest revenue generating customer at the start and gradually declines to the lower revenue generating customers. The CMO wants to target the higher revenue generating customers and ensure that they remain satisfied with their products.</a:t>
            </a:r>
          </a:p>
          <a:p>
            <a:pPr algn="l"/>
            <a:r>
              <a:rPr lang="en-US" b="1" i="0" u="sng" dirty="0">
                <a:solidFill>
                  <a:schemeClr val="bg1"/>
                </a:solidFill>
                <a:effectLst/>
                <a:latin typeface="DM Sans"/>
              </a:rPr>
              <a:t>Question 4</a:t>
            </a:r>
            <a:br>
              <a:rPr lang="en-US" b="0" i="0" dirty="0">
                <a:solidFill>
                  <a:schemeClr val="bg1"/>
                </a:solidFill>
                <a:effectLst/>
                <a:latin typeface="DM Sans"/>
              </a:rPr>
            </a:br>
            <a:r>
              <a:rPr lang="en-US" b="0" i="0" dirty="0">
                <a:solidFill>
                  <a:schemeClr val="bg1"/>
                </a:solidFill>
                <a:effectLst/>
                <a:latin typeface="DM Sans"/>
              </a:rPr>
              <a:t>The CEO is looking to gain insights on the demand for their products. He wants to look at all countries and see which regions have the greatest demand for their products. Once the CEO gets an idea of the regions that have high demand, he will initiate an expansion strategy which will allow the company to target these areas and generate more business from these regions. He wants to view the entire data on a single view without the need to scroll or hover over the data points to identify the demand. There is no need to show data for the United Kingdom as the CEO is more interested in viewing the countries that have expansion opportunities</a:t>
            </a:r>
          </a:p>
          <a:p>
            <a:endParaRPr lang="en-US" dirty="0"/>
          </a:p>
        </p:txBody>
      </p:sp>
    </p:spTree>
    <p:extLst>
      <p:ext uri="{BB962C8B-B14F-4D97-AF65-F5344CB8AC3E}">
        <p14:creationId xmlns:p14="http://schemas.microsoft.com/office/powerpoint/2010/main" val="8930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C344A69-F2CE-4B85-91F8-B80F3482CBBE}"/>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50"/>
                    </a14:imgEffect>
                  </a14:imgLayer>
                </a14:imgProps>
              </a:ext>
            </a:extLst>
          </a:blip>
          <a:stretch>
            <a:fillRect/>
          </a:stretch>
        </p:blipFill>
        <p:spPr>
          <a:xfrm>
            <a:off x="0" y="0"/>
            <a:ext cx="12192000" cy="6858000"/>
          </a:xfrm>
          <a:prstGeom prst="rect">
            <a:avLst/>
          </a:prstGeom>
          <a:effectLst>
            <a:glow>
              <a:schemeClr val="accent2"/>
            </a:glow>
          </a:effectLst>
        </p:spPr>
      </p:pic>
      <p:pic>
        <p:nvPicPr>
          <p:cNvPr id="6" name="Content Placeholder 5">
            <a:extLst>
              <a:ext uri="{FF2B5EF4-FFF2-40B4-BE49-F238E27FC236}">
                <a16:creationId xmlns:a16="http://schemas.microsoft.com/office/drawing/2014/main" id="{8E4F7276-AFB4-4E1C-A3F5-24B73E65AA2E}"/>
              </a:ext>
            </a:extLst>
          </p:cNvPr>
          <p:cNvPicPr>
            <a:picLocks noGrp="1" noChangeAspect="1"/>
          </p:cNvPicPr>
          <p:nvPr>
            <p:ph idx="1"/>
          </p:nvPr>
        </p:nvPicPr>
        <p:blipFill rotWithShape="1">
          <a:blip r:embed="rId4"/>
          <a:srcRect l="9213" t="14286" r="179" b="2074"/>
          <a:stretch/>
        </p:blipFill>
        <p:spPr>
          <a:xfrm>
            <a:off x="1" y="0"/>
            <a:ext cx="12192000" cy="6858001"/>
          </a:xfrm>
        </p:spPr>
      </p:pic>
      <p:sp>
        <p:nvSpPr>
          <p:cNvPr id="4" name="Title 3">
            <a:extLst>
              <a:ext uri="{FF2B5EF4-FFF2-40B4-BE49-F238E27FC236}">
                <a16:creationId xmlns:a16="http://schemas.microsoft.com/office/drawing/2014/main" id="{A3AD19B8-FD68-4B02-A318-0460E8C8123A}"/>
              </a:ext>
            </a:extLst>
          </p:cNvPr>
          <p:cNvSpPr>
            <a:spLocks noGrp="1"/>
          </p:cNvSpPr>
          <p:nvPr>
            <p:ph type="title"/>
          </p:nvPr>
        </p:nvSpPr>
        <p:spPr/>
        <p:txBody>
          <a:bodyPr>
            <a:normAutofit/>
          </a:bodyPr>
          <a:lstStyle/>
          <a:p>
            <a:r>
              <a:rPr lang="en-US" sz="5400" b="1" dirty="0">
                <a:solidFill>
                  <a:schemeClr val="bg1"/>
                </a:solidFill>
              </a:rPr>
              <a:t> </a:t>
            </a:r>
            <a:endParaRPr lang="en-US" sz="54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10862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Page 1</a:t>
            </a:r>
          </a:p>
        </p:txBody>
      </p:sp>
      <p:pic>
        <p:nvPicPr>
          <p:cNvPr id="5" name="Picture 4">
            <a:extLst>
              <a:ext uri="{FF2B5EF4-FFF2-40B4-BE49-F238E27FC236}">
                <a16:creationId xmlns:a16="http://schemas.microsoft.com/office/drawing/2014/main" id="{442F16E3-63A2-46AA-A699-CE55BEB42629}"/>
              </a:ext>
            </a:extLst>
          </p:cNvPr>
          <p:cNvPicPr>
            <a:picLocks noChangeAspect="1"/>
          </p:cNvPicPr>
          <p:nvPr/>
        </p:nvPicPr>
        <p:blipFill>
          <a:blip r:embed="rId3"/>
          <a:stretch>
            <a:fillRect/>
          </a:stretch>
        </p:blipFill>
        <p:spPr>
          <a:xfrm>
            <a:off x="0" y="0"/>
            <a:ext cx="12096750" cy="6912428"/>
          </a:xfrm>
          <a:prstGeom prst="rect">
            <a:avLst/>
          </a:prstGeom>
        </p:spPr>
      </p:pic>
      <p:pic>
        <p:nvPicPr>
          <p:cNvPr id="3" name="Picture" title="This slide contains the following visuals: lineChart ,map ,slicer ,slicer ,slicer ,textbox ,textbox ,textbox ,textbox ,clusteredColumnChart ,columnChart ,card ,card ,textbox. Please refer to the notes on this slide for details">
            <a:hlinkClick r:id="rId4"/>
          </p:cNvPr>
          <p:cNvPicPr>
            <a:picLocks noChangeAspect="1"/>
          </p:cNvPicPr>
          <p:nvPr/>
        </p:nvPicPr>
        <p:blipFill>
          <a:blip r:embed="rId5"/>
          <a:stretch>
            <a:fillRect/>
          </a:stretch>
        </p:blipFill>
        <p:spPr>
          <a:xfrm>
            <a:off x="265864" y="270588"/>
            <a:ext cx="11506169" cy="6363477"/>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Page 1</a:t>
            </a:r>
          </a:p>
        </p:txBody>
      </p:sp>
      <p:pic>
        <p:nvPicPr>
          <p:cNvPr id="5" name="Picture 4">
            <a:extLst>
              <a:ext uri="{FF2B5EF4-FFF2-40B4-BE49-F238E27FC236}">
                <a16:creationId xmlns:a16="http://schemas.microsoft.com/office/drawing/2014/main" id="{442F16E3-63A2-46AA-A699-CE55BEB42629}"/>
              </a:ext>
            </a:extLst>
          </p:cNvPr>
          <p:cNvPicPr>
            <a:picLocks noChangeAspect="1"/>
          </p:cNvPicPr>
          <p:nvPr/>
        </p:nvPicPr>
        <p:blipFill>
          <a:blip r:embed="rId3"/>
          <a:stretch>
            <a:fillRect/>
          </a:stretch>
        </p:blipFill>
        <p:spPr>
          <a:xfrm>
            <a:off x="0" y="0"/>
            <a:ext cx="12096750" cy="6912428"/>
          </a:xfrm>
          <a:prstGeom prst="rect">
            <a:avLst/>
          </a:prstGeom>
        </p:spPr>
      </p:pic>
      <p:pic>
        <p:nvPicPr>
          <p:cNvPr id="3" name="Picture" title="This slide contains the following visuals: lineChart ,map ,slicer ,slicer ,slicer ,textbox ,textbox ,textbox ,textbox ,clusteredColumnChart ,columnChart ,card ,card ,textbox. Please refer to the notes on this slide for details">
            <a:hlinkClick r:id="rId4"/>
          </p:cNvPr>
          <p:cNvPicPr>
            <a:picLocks noChangeAspect="1"/>
          </p:cNvPicPr>
          <p:nvPr/>
        </p:nvPicPr>
        <p:blipFill>
          <a:blip r:embed="rId5"/>
          <a:stretch>
            <a:fillRect/>
          </a:stretch>
        </p:blipFill>
        <p:spPr>
          <a:xfrm>
            <a:off x="265864" y="270588"/>
            <a:ext cx="11506169" cy="63634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402174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Page 1</a:t>
            </a:r>
          </a:p>
        </p:txBody>
      </p:sp>
      <p:pic>
        <p:nvPicPr>
          <p:cNvPr id="5" name="Picture 4">
            <a:extLst>
              <a:ext uri="{FF2B5EF4-FFF2-40B4-BE49-F238E27FC236}">
                <a16:creationId xmlns:a16="http://schemas.microsoft.com/office/drawing/2014/main" id="{442F16E3-63A2-46AA-A699-CE55BEB42629}"/>
              </a:ext>
            </a:extLst>
          </p:cNvPr>
          <p:cNvPicPr>
            <a:picLocks noChangeAspect="1"/>
          </p:cNvPicPr>
          <p:nvPr/>
        </p:nvPicPr>
        <p:blipFill>
          <a:blip r:embed="rId3"/>
          <a:stretch>
            <a:fillRect/>
          </a:stretch>
        </p:blipFill>
        <p:spPr>
          <a:xfrm>
            <a:off x="0" y="0"/>
            <a:ext cx="12096750" cy="6912428"/>
          </a:xfrm>
          <a:prstGeom prst="rect">
            <a:avLst/>
          </a:prstGeom>
        </p:spPr>
      </p:pic>
      <p:pic>
        <p:nvPicPr>
          <p:cNvPr id="3" name="Picture" title="This slide contains the following visuals: lineChart ,map ,slicer ,slicer ,slicer ,textbox ,textbox ,textbox ,textbox ,clusteredColumnChart ,columnChart ,card ,card ,textbox. Please refer to the notes on this slide for details">
            <a:hlinkClick r:id="rId4"/>
          </p:cNvPr>
          <p:cNvPicPr>
            <a:picLocks noChangeAspect="1"/>
          </p:cNvPicPr>
          <p:nvPr/>
        </p:nvPicPr>
        <p:blipFill>
          <a:blip r:embed="rId5"/>
          <a:stretch>
            <a:fillRect/>
          </a:stretch>
        </p:blipFill>
        <p:spPr>
          <a:xfrm>
            <a:off x="265864" y="270588"/>
            <a:ext cx="11506169" cy="63634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89373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Page 1</a:t>
            </a:r>
          </a:p>
        </p:txBody>
      </p:sp>
      <p:pic>
        <p:nvPicPr>
          <p:cNvPr id="5" name="Picture 4">
            <a:extLst>
              <a:ext uri="{FF2B5EF4-FFF2-40B4-BE49-F238E27FC236}">
                <a16:creationId xmlns:a16="http://schemas.microsoft.com/office/drawing/2014/main" id="{442F16E3-63A2-46AA-A699-CE55BEB42629}"/>
              </a:ext>
            </a:extLst>
          </p:cNvPr>
          <p:cNvPicPr>
            <a:picLocks noChangeAspect="1"/>
          </p:cNvPicPr>
          <p:nvPr/>
        </p:nvPicPr>
        <p:blipFill>
          <a:blip r:embed="rId3"/>
          <a:stretch>
            <a:fillRect/>
          </a:stretch>
        </p:blipFill>
        <p:spPr>
          <a:xfrm>
            <a:off x="0" y="0"/>
            <a:ext cx="12096750" cy="6912428"/>
          </a:xfrm>
          <a:prstGeom prst="rect">
            <a:avLst/>
          </a:prstGeom>
        </p:spPr>
      </p:pic>
      <p:pic>
        <p:nvPicPr>
          <p:cNvPr id="3" name="Picture" title="This slide contains the following visuals: lineChart ,map ,slicer ,slicer ,slicer ,textbox ,textbox ,textbox ,textbox ,clusteredColumnChart ,columnChart ,card ,card ,textbox. Please refer to the notes on this slide for details">
            <a:hlinkClick r:id="rId4"/>
          </p:cNvPr>
          <p:cNvPicPr>
            <a:picLocks noChangeAspect="1"/>
          </p:cNvPicPr>
          <p:nvPr/>
        </p:nvPicPr>
        <p:blipFill>
          <a:blip r:embed="rId5"/>
          <a:stretch>
            <a:fillRect/>
          </a:stretch>
        </p:blipFill>
        <p:spPr>
          <a:xfrm>
            <a:off x="265864" y="270588"/>
            <a:ext cx="11506169" cy="63634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1524700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Page 1</a:t>
            </a:r>
          </a:p>
        </p:txBody>
      </p:sp>
      <p:pic>
        <p:nvPicPr>
          <p:cNvPr id="5" name="Picture 4">
            <a:extLst>
              <a:ext uri="{FF2B5EF4-FFF2-40B4-BE49-F238E27FC236}">
                <a16:creationId xmlns:a16="http://schemas.microsoft.com/office/drawing/2014/main" id="{442F16E3-63A2-46AA-A699-CE55BEB42629}"/>
              </a:ext>
            </a:extLst>
          </p:cNvPr>
          <p:cNvPicPr>
            <a:picLocks noChangeAspect="1"/>
          </p:cNvPicPr>
          <p:nvPr/>
        </p:nvPicPr>
        <p:blipFill>
          <a:blip r:embed="rId3"/>
          <a:stretch>
            <a:fillRect/>
          </a:stretch>
        </p:blipFill>
        <p:spPr>
          <a:xfrm>
            <a:off x="0" y="0"/>
            <a:ext cx="12096750" cy="6912428"/>
          </a:xfrm>
          <a:prstGeom prst="rect">
            <a:avLst/>
          </a:prstGeom>
        </p:spPr>
      </p:pic>
      <p:pic>
        <p:nvPicPr>
          <p:cNvPr id="3" name="Picture" title="This slide contains the following visuals: lineChart ,map ,slicer ,slicer ,slicer ,textbox ,textbox ,textbox ,textbox ,clusteredColumnChart ,columnChart ,card ,card ,textbox. Please refer to the notes on this slide for details">
            <a:hlinkClick r:id="rId4"/>
          </p:cNvPr>
          <p:cNvPicPr>
            <a:picLocks noChangeAspect="1"/>
          </p:cNvPicPr>
          <p:nvPr/>
        </p:nvPicPr>
        <p:blipFill>
          <a:blip r:embed="rId5"/>
          <a:stretch>
            <a:fillRect/>
          </a:stretch>
        </p:blipFill>
        <p:spPr>
          <a:xfrm>
            <a:off x="265864" y="270588"/>
            <a:ext cx="11506169" cy="63634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288944407"/>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159</TotalTime>
  <Words>891</Words>
  <Application>Microsoft Office PowerPoint</Application>
  <PresentationFormat>Widescreen</PresentationFormat>
  <Paragraphs>257</Paragraphs>
  <Slides>11</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Calibri Light</vt:lpstr>
      <vt:lpstr>DM Sans</vt:lpstr>
      <vt:lpstr>Rockwell Condensed</vt:lpstr>
      <vt:lpstr>Segoe UI</vt:lpstr>
      <vt:lpstr>Segoe UI Semibold</vt:lpstr>
      <vt:lpstr>Custom Design</vt:lpstr>
      <vt:lpstr>Online Retail Store Data Analysis</vt:lpstr>
      <vt:lpstr> BACKGROUND INFORMATION</vt:lpstr>
      <vt:lpstr> TASKS </vt:lpstr>
      <vt:lpstr> </vt:lpstr>
      <vt:lpstr>Page 1</vt:lpstr>
      <vt:lpstr>Page 1</vt:lpstr>
      <vt:lpstr>Page 1</vt:lpstr>
      <vt:lpstr>Page 1</vt:lpstr>
      <vt:lpstr>Page 1</vt:lpstr>
      <vt:lpstr>Page 2</vt:lpstr>
      <vt:lpstr>Page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Amrita Chakraborty</cp:lastModifiedBy>
  <cp:revision>15</cp:revision>
  <dcterms:created xsi:type="dcterms:W3CDTF">2016-09-04T11:54:55Z</dcterms:created>
  <dcterms:modified xsi:type="dcterms:W3CDTF">2025-07-20T06:43:58Z</dcterms:modified>
</cp:coreProperties>
</file>

<file path=docProps/thumbnail.jpeg>
</file>